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2"/>
  </p:handoutMasterIdLst>
  <p:sldIdLst>
    <p:sldId id="256" r:id="rId2"/>
    <p:sldId id="285" r:id="rId3"/>
    <p:sldId id="301" r:id="rId4"/>
    <p:sldId id="261" r:id="rId5"/>
    <p:sldId id="262" r:id="rId6"/>
    <p:sldId id="267" r:id="rId7"/>
    <p:sldId id="302" r:id="rId8"/>
    <p:sldId id="303" r:id="rId9"/>
    <p:sldId id="264" r:id="rId10"/>
    <p:sldId id="286" r:id="rId11"/>
    <p:sldId id="304" r:id="rId12"/>
    <p:sldId id="305" r:id="rId13"/>
    <p:sldId id="306" r:id="rId14"/>
    <p:sldId id="307" r:id="rId15"/>
    <p:sldId id="308" r:id="rId16"/>
    <p:sldId id="309" r:id="rId17"/>
    <p:sldId id="310" r:id="rId18"/>
    <p:sldId id="311" r:id="rId19"/>
    <p:sldId id="312" r:id="rId20"/>
    <p:sldId id="299" r:id="rId21"/>
  </p:sldIdLst>
  <p:sldSz cx="9144000" cy="6858000" type="screen4x3"/>
  <p:notesSz cx="6858000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5D8"/>
    <a:srgbClr val="675FFF"/>
    <a:srgbClr val="FF5050"/>
    <a:srgbClr val="FFA042"/>
    <a:srgbClr val="EE3794"/>
    <a:srgbClr val="304761"/>
    <a:srgbClr val="3C7F88"/>
    <a:srgbClr val="47B6EE"/>
    <a:srgbClr val="3EA8D0"/>
    <a:srgbClr val="FCA7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62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ABEA42-888D-4A96-B16C-23D6DE6039D2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1390F7-B3D7-4D57-A02D-D77F405BF5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680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8/25/2021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084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8/25/2021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672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8/25/2021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076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8/25/2021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424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8/25/2021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596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8/25/2021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06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8/25/2021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421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8/25/2021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17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8/25/2021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036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8/25/2021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575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8/25/2021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09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9D8BC-3F7A-4360-BB6D-F1FCB3470FB4}" type="datetimeFigureOut">
              <a:rPr lang="en-US" smtClean="0"/>
              <a:t>8/25/2021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9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577" y="443345"/>
            <a:ext cx="8037095" cy="1710309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+mn-lt"/>
              </a:rPr>
              <a:t>Воспитание как приоритет в образовании</a:t>
            </a:r>
            <a:endParaRPr lang="en-US" sz="54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77" y="4204479"/>
            <a:ext cx="3797161" cy="2184290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675FFF"/>
                </a:solidFill>
              </a:rPr>
              <a:t>Густокашина Людмила Анатольевна, ректор АНО ДПО «Открытый институт </a:t>
            </a:r>
            <a:r>
              <a:rPr lang="ru-RU" sz="2000" dirty="0">
                <a:solidFill>
                  <a:srgbClr val="675FFF"/>
                </a:solidFill>
              </a:rPr>
              <a:t>профессионального образования», кандидат педагогических наук, доцент, Заслуженный учитель РФ</a:t>
            </a:r>
            <a:endParaRPr lang="en-US" sz="2000" dirty="0">
              <a:solidFill>
                <a:srgbClr val="675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7368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757989"/>
            <a:ext cx="7468603" cy="5418974"/>
          </a:xfrm>
        </p:spPr>
        <p:txBody>
          <a:bodyPr>
            <a:normAutofit fontScale="77500" lnSpcReduction="20000"/>
          </a:bodyPr>
          <a:lstStyle/>
          <a:p>
            <a:pPr indent="0" algn="just">
              <a:lnSpc>
                <a:spcPct val="107000"/>
              </a:lnSpc>
              <a:spcAft>
                <a:spcPts val="30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Предпосылками (условиями) развития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личности являются: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Качество взаимодействия педагогов и детей (психолого-педагогические условия);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Качество организуемой групповой деятельности и группового общения (социально-психологические условия);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Качество организационных отношений + уклад данной образовательной организации;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Наличие средств для деятельности (информационных, материальных, пространственных, временных);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Стиль и формы управления ОО;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Профессиональная готовность управленцев и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педагогов.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30025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/>
              <a:t>Поколение «Альфа»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836" y="1822524"/>
            <a:ext cx="8894618" cy="465830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28650" y="1825625"/>
            <a:ext cx="2433205" cy="8728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Слишком доверяют окружающему миру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28650" y="2834336"/>
            <a:ext cx="2286000" cy="87283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Не терпят принуждения («Зачем мне это?»)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31343" y="4151675"/>
            <a:ext cx="2724150" cy="10252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Хотят, чтобы к ним прислушивались, уважали и воспринимали как равных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71028" y="5436827"/>
            <a:ext cx="3594389" cy="92717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Не могут долго удерживать внимание (3-5 мин. – как посты в </a:t>
            </a:r>
            <a:r>
              <a:rPr lang="ru-RU" dirty="0" err="1" smtClean="0"/>
              <a:t>соцсетях</a:t>
            </a:r>
            <a:r>
              <a:rPr lang="ru-RU" dirty="0" smtClean="0"/>
              <a:t> или ролики на </a:t>
            </a:r>
            <a:r>
              <a:rPr lang="ru-RU" dirty="0" err="1" smtClean="0"/>
              <a:t>ТикТоке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757305" y="5249789"/>
            <a:ext cx="4095750" cy="92717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Их больше мотивируют не рейтинги и оценки, а похвала и эмоциональный заряд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345382" y="3612427"/>
            <a:ext cx="2507673" cy="13774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Хотят знать, «как устроено?», но важен притягательно «упакованный» материал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137564" y="2139445"/>
            <a:ext cx="2715491" cy="135774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 склонны воспринимать серьезную информацию с серьезным видом (ценят юмор и игру)</a:t>
            </a: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6335" y="2368949"/>
            <a:ext cx="2588830" cy="1941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4686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Новая примерная программа: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260764"/>
            <a:ext cx="7886700" cy="491619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17417" y="1260764"/>
            <a:ext cx="3934691" cy="491619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dirty="0" smtClean="0"/>
              <a:t>Предполагает </a:t>
            </a:r>
            <a:r>
              <a:rPr lang="ru-RU" sz="2400" dirty="0" err="1" smtClean="0"/>
              <a:t>дебюрократизацию</a:t>
            </a:r>
            <a:r>
              <a:rPr lang="ru-RU" sz="2400" dirty="0" smtClean="0"/>
              <a:t> школьного воспитания</a:t>
            </a:r>
          </a:p>
          <a:p>
            <a:pPr algn="r"/>
            <a:endParaRPr lang="ru-RU" sz="2400" dirty="0"/>
          </a:p>
          <a:p>
            <a:pPr algn="r"/>
            <a:r>
              <a:rPr lang="ru-RU" sz="2400" dirty="0" smtClean="0"/>
              <a:t>Направлена на преодоление формализма, скуки и морализаторства</a:t>
            </a:r>
          </a:p>
          <a:p>
            <a:pPr algn="r"/>
            <a:endParaRPr lang="ru-RU" sz="2400" dirty="0"/>
          </a:p>
          <a:p>
            <a:pPr algn="r"/>
            <a:r>
              <a:rPr lang="ru-RU" sz="2400" dirty="0" smtClean="0"/>
              <a:t>Ориентирует на преодоление отчужденности педагогов и школьников друг от друга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1490" y="1260764"/>
            <a:ext cx="4142509" cy="491619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 smtClean="0"/>
              <a:t>Уменьшение объема документации и упрощение ее разработки</a:t>
            </a:r>
          </a:p>
          <a:p>
            <a:r>
              <a:rPr lang="ru-RU" sz="2400" dirty="0" smtClean="0"/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 smtClean="0"/>
              <a:t>Важно сделать жизнь школы интересной и событийно насыщенной</a:t>
            </a:r>
          </a:p>
          <a:p>
            <a:endParaRPr lang="ru-RU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 smtClean="0"/>
              <a:t>Первостепенное внимание доброжелательным и доверительным отношениям с детьми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025423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" y="387927"/>
            <a:ext cx="8991600" cy="578903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3236" y="512618"/>
            <a:ext cx="3699163" cy="2951018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Базовым условием реализации программы является… мотивация педагогов, их желание заниматься воспитанием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7201" y="3338945"/>
            <a:ext cx="3311236" cy="267392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Риск восприятия воспитания как повинности и как следствие – его имитация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96690" y="3338945"/>
            <a:ext cx="4336473" cy="26739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u="sng" dirty="0" smtClean="0"/>
              <a:t>Д=</a:t>
            </a:r>
            <a:r>
              <a:rPr lang="ru-RU" u="sng" dirty="0" err="1" smtClean="0">
                <a:solidFill>
                  <a:schemeClr val="tx1"/>
                </a:solidFill>
              </a:rPr>
              <a:t>Демотивируют</a:t>
            </a:r>
            <a:r>
              <a:rPr lang="ru-RU" u="sng" dirty="0" smtClean="0">
                <a:solidFill>
                  <a:schemeClr val="tx1"/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Внешняя мелочная регламентация воспитательной работы;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Навязывание мероприятий;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Количественный контроль;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Нехватка времени из-за большой учебной нагрузки</a:t>
            </a:r>
            <a:endParaRPr lang="ru-RU" dirty="0"/>
          </a:p>
        </p:txBody>
      </p:sp>
      <p:sp>
        <p:nvSpPr>
          <p:cNvPr id="7" name="Стрелка влево 6"/>
          <p:cNvSpPr/>
          <p:nvPr/>
        </p:nvSpPr>
        <p:spPr>
          <a:xfrm>
            <a:off x="3948545" y="4384963"/>
            <a:ext cx="568037" cy="58189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1958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Шаг 1.Обучение педагогов основам эффективной стратегии воспитания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6-конечная звезда 3"/>
          <p:cNvSpPr/>
          <p:nvPr/>
        </p:nvSpPr>
        <p:spPr>
          <a:xfrm>
            <a:off x="628650" y="1925781"/>
            <a:ext cx="3089563" cy="2507673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Интересная деятельность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6-конечная звезда 4"/>
          <p:cNvSpPr/>
          <p:nvPr/>
        </p:nvSpPr>
        <p:spPr>
          <a:xfrm>
            <a:off x="2867890" y="4184072"/>
            <a:ext cx="3629891" cy="1814946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Доброжелательные отношения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6" name="6-конечная звезда 5"/>
          <p:cNvSpPr/>
          <p:nvPr/>
        </p:nvSpPr>
        <p:spPr>
          <a:xfrm>
            <a:off x="4793673" y="1988126"/>
            <a:ext cx="3435927" cy="2445327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Ценностно-ориентированное общение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1336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7087" y="0"/>
            <a:ext cx="7886700" cy="595745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О двух стратегиях воспитания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39091"/>
            <a:ext cx="9144000" cy="5694218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" y="595745"/>
            <a:ext cx="4530436" cy="61375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err="1" smtClean="0"/>
              <a:t>Примитивизирующая</a:t>
            </a:r>
            <a:r>
              <a:rPr lang="ru-RU" sz="2200" b="1" dirty="0" smtClean="0"/>
              <a:t> (</a:t>
            </a:r>
            <a:r>
              <a:rPr lang="ru-RU" sz="2200" b="1" dirty="0" err="1" smtClean="0"/>
              <a:t>мероприятийная</a:t>
            </a:r>
            <a:r>
              <a:rPr lang="ru-RU" sz="2200" b="1" dirty="0" smtClean="0"/>
              <a:t>) стратегия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200" dirty="0" smtClean="0"/>
              <a:t>Игнорировать рекомендации программы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200" dirty="0" smtClean="0"/>
              <a:t>Подобрать и организовать перечень мероприятий для детей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200" dirty="0" smtClean="0"/>
              <a:t>Приурочить их к «красным датам» календаря или распределить по направлениям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200" dirty="0" smtClean="0"/>
              <a:t>Назначить ответственных за них учителей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200" dirty="0" smtClean="0"/>
              <a:t>Обеспечить максимально широкий охват ими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200" dirty="0" smtClean="0"/>
              <a:t>Контролировать количество и охват</a:t>
            </a:r>
            <a:endParaRPr lang="ru-RU" sz="2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10545" y="595745"/>
            <a:ext cx="4433455" cy="61375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Личностно-развивающая (</a:t>
            </a:r>
            <a:r>
              <a:rPr lang="ru-RU" sz="2000" b="1" dirty="0" err="1" smtClean="0"/>
              <a:t>деятельностная</a:t>
            </a:r>
            <a:r>
              <a:rPr lang="ru-RU" sz="2000" b="1" dirty="0" smtClean="0"/>
              <a:t>) стратегия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 smtClean="0"/>
              <a:t>Вовлекать детей не в разрозненные мероприятия, а в </a:t>
            </a:r>
            <a:r>
              <a:rPr lang="ru-RU" sz="2000" u="sng" dirty="0" smtClean="0"/>
              <a:t>постоянные интересные </a:t>
            </a:r>
            <a:r>
              <a:rPr lang="ru-RU" sz="2000" dirty="0" smtClean="0"/>
              <a:t>деятельности с их повседневными </a:t>
            </a:r>
            <a:r>
              <a:rPr lang="ru-RU" sz="2000" u="sng" dirty="0" smtClean="0"/>
              <a:t>малыми</a:t>
            </a:r>
            <a:r>
              <a:rPr lang="ru-RU" sz="2000" dirty="0" smtClean="0"/>
              <a:t> делами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 smtClean="0"/>
              <a:t>Организовать деятельность не для детей, а </a:t>
            </a:r>
            <a:r>
              <a:rPr lang="ru-RU" sz="2000" u="sng" dirty="0" smtClean="0"/>
              <a:t>вместе</a:t>
            </a:r>
            <a:r>
              <a:rPr lang="ru-RU" sz="2000" dirty="0" smtClean="0"/>
              <a:t> с детьми, передавать им </a:t>
            </a:r>
            <a:r>
              <a:rPr lang="ru-RU" sz="2000" u="sng" dirty="0" smtClean="0"/>
              <a:t>ответственность</a:t>
            </a:r>
            <a:endParaRPr lang="ru-RU" sz="20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 smtClean="0"/>
              <a:t>Устанавливать с детьми не только функциональные, но и </a:t>
            </a:r>
            <a:r>
              <a:rPr lang="ru-RU" sz="2000" u="sng" dirty="0" smtClean="0"/>
              <a:t>неформальные </a:t>
            </a:r>
            <a:r>
              <a:rPr lang="ru-RU" sz="2000" dirty="0" smtClean="0"/>
              <a:t>отношения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 smtClean="0"/>
              <a:t>В общении </a:t>
            </a:r>
            <a:r>
              <a:rPr lang="ru-RU" sz="2000" u="sng" dirty="0" smtClean="0"/>
              <a:t>избегать морализации,</a:t>
            </a:r>
            <a:r>
              <a:rPr lang="ru-RU" sz="2000" dirty="0" smtClean="0"/>
              <a:t> давать возможность ребенку </a:t>
            </a:r>
            <a:r>
              <a:rPr lang="ru-RU" sz="2000" u="sng" dirty="0" smtClean="0"/>
              <a:t>самому</a:t>
            </a:r>
            <a:r>
              <a:rPr lang="ru-RU" sz="2000" dirty="0" smtClean="0"/>
              <a:t> делать выводы из увиденного и услышанного, высказывать своя позицию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 smtClean="0"/>
              <a:t>Контролировать </a:t>
            </a:r>
            <a:r>
              <a:rPr lang="ru-RU" sz="2000" u="sng" dirty="0" smtClean="0"/>
              <a:t>характер </a:t>
            </a:r>
            <a:r>
              <a:rPr lang="ru-RU" sz="2000" dirty="0" smtClean="0"/>
              <a:t>деятельности, отношений и общения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813094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37201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Шаг 2. Совершенствование совместной деятельности (через создание творческих групп сопровождения)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02326"/>
            <a:ext cx="9144000" cy="555567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389" y="1524000"/>
            <a:ext cx="2978727" cy="94211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chemeClr val="tx1"/>
                </a:solidFill>
              </a:rPr>
              <a:t>Школьный урок </a:t>
            </a:r>
            <a:endParaRPr lang="ru-RU" sz="2600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502" y="2687783"/>
            <a:ext cx="2978727" cy="1052944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chemeClr val="tx1"/>
                </a:solidFill>
              </a:rPr>
              <a:t>Классное руководство </a:t>
            </a:r>
            <a:endParaRPr lang="ru-RU" sz="26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049732" y="1537854"/>
            <a:ext cx="2978727" cy="124690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chemeClr val="tx1"/>
                </a:solidFill>
              </a:rPr>
              <a:t>Курсы внеурочной деятельности </a:t>
            </a:r>
            <a:endParaRPr lang="ru-RU" sz="26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089075" y="1524001"/>
            <a:ext cx="2978727" cy="94211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chemeClr val="tx1"/>
                </a:solidFill>
              </a:rPr>
              <a:t>Работа с родителями </a:t>
            </a:r>
            <a:endParaRPr lang="ru-RU" sz="26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049731" y="3020291"/>
            <a:ext cx="2978727" cy="886692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Самоуправление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099462" y="2687783"/>
            <a:ext cx="2978727" cy="1052944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chemeClr val="tx1"/>
                </a:solidFill>
              </a:rPr>
              <a:t>Профориентация </a:t>
            </a:r>
            <a:endParaRPr lang="ru-RU" sz="2600" b="1" dirty="0">
              <a:solidFill>
                <a:schemeClr val="tx1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235527" y="4073238"/>
            <a:ext cx="8548254" cy="27709"/>
          </a:xfrm>
          <a:prstGeom prst="line">
            <a:avLst/>
          </a:prstGeom>
          <a:ln w="984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397448" y="4336471"/>
            <a:ext cx="2204608" cy="94211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chemeClr val="tx1"/>
                </a:solidFill>
              </a:rPr>
              <a:t>Экскурсии, походы</a:t>
            </a:r>
            <a:endParaRPr lang="ru-RU" sz="2600" b="1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120736" y="4405744"/>
            <a:ext cx="2282538" cy="94211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chemeClr val="tx1"/>
                </a:solidFill>
              </a:rPr>
              <a:t>Школьные медиа</a:t>
            </a:r>
            <a:endParaRPr lang="ru-RU" sz="26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1005" y="5555671"/>
            <a:ext cx="1993322" cy="94211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chemeClr val="tx1"/>
                </a:solidFill>
              </a:rPr>
              <a:t>Ключевые дела </a:t>
            </a:r>
            <a:endParaRPr lang="ru-RU" sz="2600" b="1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135332" y="5583378"/>
            <a:ext cx="2367395" cy="94211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chemeClr val="tx1"/>
                </a:solidFill>
              </a:rPr>
              <a:t>Детские общ. объединения </a:t>
            </a:r>
            <a:endParaRPr lang="ru-RU" sz="2600" b="1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714012" y="5389422"/>
            <a:ext cx="4069769" cy="1108358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chemeClr val="tx1"/>
                </a:solidFill>
              </a:rPr>
              <a:t>Организация предметно-эстетической среды</a:t>
            </a:r>
            <a:endParaRPr lang="ru-RU" sz="2600" b="1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386945" y="4267202"/>
            <a:ext cx="1496291" cy="94211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chemeClr val="tx1"/>
                </a:solidFill>
              </a:rPr>
              <a:t> и т.д.</a:t>
            </a:r>
            <a:endParaRPr lang="ru-RU" sz="2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6163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6491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Шаг 2. Совершенствование совместной деятельности (через создание творческих групп сопровождения</a:t>
            </a:r>
            <a:r>
              <a:rPr lang="ru-RU" sz="2800" dirty="0" smtClean="0"/>
              <a:t>)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3236" y="1825624"/>
            <a:ext cx="8686800" cy="5032375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600" dirty="0" smtClean="0"/>
              <a:t>Работать над организацией деятельности, привлекая к этому актив школьников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600" dirty="0" smtClean="0"/>
              <a:t>Придумывать способы вовлечь в нее ребят, нуждающихся в особом внимании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600" dirty="0" smtClean="0"/>
              <a:t>Помогать друг другу реализовать воспитательной потенциал этой деятельности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600" dirty="0" smtClean="0"/>
              <a:t>Презентовать интересный опыт виртуально (на сайте) или реально (в форме творческих мастерских)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600" dirty="0" smtClean="0"/>
              <a:t>Анализировать проблемы и успехи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600" dirty="0" smtClean="0"/>
              <a:t>Вносить предложения по стимулированию педагогов за качественную работу.</a:t>
            </a:r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2600" b="1" dirty="0" smtClean="0"/>
              <a:t>Миссия творческих групп – делать жизнь в школе интереснее</a:t>
            </a:r>
            <a:endParaRPr lang="ru-RU" sz="2600" b="1" dirty="0"/>
          </a:p>
        </p:txBody>
      </p:sp>
    </p:spTree>
    <p:extLst>
      <p:ext uri="{BB962C8B-B14F-4D97-AF65-F5344CB8AC3E}">
        <p14:creationId xmlns:p14="http://schemas.microsoft.com/office/powerpoint/2010/main" val="39766031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10836"/>
            <a:ext cx="7886700" cy="983673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Шаг 3. Организация контроля личностного развития школьников, нуждающихся в особом внимании (через </a:t>
            </a:r>
            <a:r>
              <a:rPr lang="ru-RU" sz="3200" dirty="0" err="1" smtClean="0"/>
              <a:t>минипедсоветы</a:t>
            </a:r>
            <a:r>
              <a:rPr lang="ru-RU" sz="3200" dirty="0" smtClean="0"/>
              <a:t>)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1672" y="1371599"/>
            <a:ext cx="8617527" cy="499932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/>
              <a:t>Инициатор: </a:t>
            </a:r>
            <a:r>
              <a:rPr lang="ru-RU" dirty="0" smtClean="0"/>
              <a:t>классный руководитель</a:t>
            </a:r>
          </a:p>
          <a:p>
            <a:pPr marL="0" indent="0">
              <a:buNone/>
            </a:pPr>
            <a:r>
              <a:rPr lang="ru-RU" b="1" dirty="0" smtClean="0"/>
              <a:t>Участники: </a:t>
            </a:r>
            <a:r>
              <a:rPr lang="ru-RU" dirty="0" smtClean="0"/>
              <a:t>команда педагогов, работающих с классом (</a:t>
            </a:r>
            <a:r>
              <a:rPr lang="ru-RU" dirty="0" err="1" smtClean="0"/>
              <a:t>по-возможности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r>
              <a:rPr lang="ru-RU" b="1" dirty="0" smtClean="0"/>
              <a:t>Периодичность: </a:t>
            </a:r>
            <a:r>
              <a:rPr lang="ru-RU" dirty="0" smtClean="0"/>
              <a:t>раз в четверть, триместр или полугодие</a:t>
            </a:r>
          </a:p>
          <a:p>
            <a:pPr marL="0" indent="0">
              <a:buNone/>
            </a:pPr>
            <a:r>
              <a:rPr lang="ru-RU" b="1" dirty="0" smtClean="0"/>
              <a:t>Цель: </a:t>
            </a:r>
            <a:r>
              <a:rPr lang="ru-RU" dirty="0" smtClean="0"/>
              <a:t>понять конкретного ребенка и помочь ему стать лучше</a:t>
            </a:r>
          </a:p>
          <a:p>
            <a:pPr marL="0" indent="0">
              <a:buNone/>
            </a:pPr>
            <a:r>
              <a:rPr lang="ru-RU" b="1" dirty="0" smtClean="0"/>
              <a:t>Форма: </a:t>
            </a:r>
            <a:r>
              <a:rPr lang="ru-RU" dirty="0" smtClean="0"/>
              <a:t>разговор «в кругу»: что происходит с ребенком, чем он живет, что его волнует, какие проблемы сейчас он испытывает, что у него особенно получается, у кого лучше получается с ним работать и в чем секрет?</a:t>
            </a:r>
          </a:p>
          <a:p>
            <a:pPr marL="0" indent="0">
              <a:buNone/>
            </a:pPr>
            <a:r>
              <a:rPr lang="ru-RU" b="1" dirty="0" smtClean="0"/>
              <a:t>Важно: </a:t>
            </a:r>
            <a:r>
              <a:rPr lang="ru-RU" dirty="0" smtClean="0"/>
              <a:t>сохранение конфиденциальности обсуждаемой информации </a:t>
            </a:r>
          </a:p>
          <a:p>
            <a:pPr marL="0" indent="0" algn="ctr">
              <a:buNone/>
            </a:pPr>
            <a:r>
              <a:rPr lang="ru-RU" b="1" dirty="0" smtClean="0"/>
              <a:t>Никаких решений и постановлений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126839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637309"/>
            <a:ext cx="8265968" cy="55396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/>
              <a:t>Шаг 4. Коррекция </a:t>
            </a:r>
            <a:r>
              <a:rPr lang="ru-RU" sz="3600" b="1" dirty="0"/>
              <a:t>отношений между педагогами и </a:t>
            </a:r>
            <a:r>
              <a:rPr lang="ru-RU" sz="3600" b="1" dirty="0" smtClean="0"/>
              <a:t>школьниками</a:t>
            </a:r>
          </a:p>
          <a:p>
            <a:pPr marL="0" indent="0">
              <a:buNone/>
            </a:pPr>
            <a:endParaRPr lang="ru-RU" sz="3600" b="1" dirty="0" smtClean="0"/>
          </a:p>
          <a:p>
            <a:pPr marL="457200" lvl="1" indent="0">
              <a:buNone/>
            </a:pPr>
            <a:r>
              <a:rPr lang="ru-RU" sz="3600" b="1" dirty="0" smtClean="0"/>
              <a:t>Шаг 5. Наполнение общения ценностно-ориентированным содержанием</a:t>
            </a:r>
          </a:p>
          <a:p>
            <a:pPr marL="457200" lvl="1" indent="0">
              <a:buNone/>
            </a:pPr>
            <a:endParaRPr lang="ru-RU" sz="3600" b="1" dirty="0" smtClean="0"/>
          </a:p>
          <a:p>
            <a:pPr marL="914400" lvl="2" indent="0">
              <a:buNone/>
            </a:pPr>
            <a:r>
              <a:rPr lang="ru-RU" sz="3600" b="1" dirty="0" smtClean="0"/>
              <a:t>Шаг 6. Поддержка воспитательной мотивации школьных педагогов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250812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8494" y="1236077"/>
            <a:ext cx="7035466" cy="4351338"/>
          </a:xfrm>
        </p:spPr>
        <p:txBody>
          <a:bodyPr>
            <a:normAutofit/>
          </a:bodyPr>
          <a:lstStyle/>
          <a:p>
            <a:pPr marL="0" lv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Высшего счастья для человека, чем воспитание ребенка, в мире не существует. 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r">
              <a:lnSpc>
                <a:spcPct val="107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В.В. Путин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0"/>
              </a:spcAft>
              <a:buNone/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Научить человека быть счастливым нельзя, но воспитать его так, чтобы он был счастлив, можно.</a:t>
            </a:r>
          </a:p>
          <a:p>
            <a:pPr marL="0" lvl="0" indent="0" algn="r">
              <a:lnSpc>
                <a:spcPct val="107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А.С. Макаренко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77867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Вместо эпилога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Шанс на выбор своей позиции и способа своих действий у </a:t>
            </a:r>
            <a:r>
              <a:rPr lang="ru-RU" dirty="0" smtClean="0"/>
              <a:t>вас есть.</a:t>
            </a:r>
          </a:p>
          <a:p>
            <a:pPr marL="0" indent="0">
              <a:buNone/>
            </a:pPr>
            <a:r>
              <a:rPr lang="ru-RU" dirty="0" smtClean="0"/>
              <a:t>                  НО: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/>
              <a:t>«Каждый выбирает по себе </a:t>
            </a:r>
          </a:p>
          <a:p>
            <a:pPr marL="0" indent="0">
              <a:buNone/>
            </a:pPr>
            <a:r>
              <a:rPr lang="ru-RU" b="1" dirty="0"/>
              <a:t>слово для любви и для молитвы.</a:t>
            </a:r>
          </a:p>
          <a:p>
            <a:pPr marL="0" indent="0">
              <a:buNone/>
            </a:pPr>
            <a:r>
              <a:rPr lang="ru-RU" b="1" dirty="0"/>
              <a:t>Шпагу для дуэли, меч для битвы</a:t>
            </a:r>
          </a:p>
          <a:p>
            <a:pPr marL="0" indent="0">
              <a:buNone/>
            </a:pPr>
            <a:r>
              <a:rPr lang="ru-RU" b="1" dirty="0"/>
              <a:t>каждый выбирает по себе».</a:t>
            </a: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6373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Приоритетная задача национального проекта «Образование»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67142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Воспитание гармонично развитой и социально ответственной личности </a:t>
            </a:r>
          </a:p>
          <a:p>
            <a:pPr marL="0" indent="0">
              <a:buNone/>
            </a:pPr>
            <a:r>
              <a:rPr lang="ru-RU" dirty="0" smtClean="0"/>
              <a:t>Документы, обеспечивающие решение данной задачи:</a:t>
            </a:r>
          </a:p>
          <a:p>
            <a:r>
              <a:rPr lang="ru-RU" dirty="0" smtClean="0"/>
              <a:t>Федеральный закон от 31 июля 2020г. № 304-ФЗ «О внесении изменений в Федеральный закон «Об образовании в Российской Федерации» по вопросам воспитания обучающихся»;</a:t>
            </a:r>
          </a:p>
          <a:p>
            <a:r>
              <a:rPr lang="ru-RU" dirty="0" smtClean="0"/>
              <a:t>План мероприятий по реализации в 2021-2025 годах Стратегии развития воспитания в Российской Федерации (распоряжение Правительства РФ от 12 ноября 2020г. № 2945-р);</a:t>
            </a:r>
          </a:p>
          <a:p>
            <a:r>
              <a:rPr lang="ru-RU" dirty="0" smtClean="0"/>
              <a:t>План основных мероприятий, проводимых в рамках Десятилетия детства, на период до 2027 года (распоряжение правительство РФ от 23 января 2021г. №122-р);</a:t>
            </a:r>
          </a:p>
          <a:p>
            <a:r>
              <a:rPr lang="ru-RU" dirty="0" smtClean="0"/>
              <a:t>Федеральный проект «Патриотическое воспитание граждан Российской Федерации» национального проекта «Образование»;</a:t>
            </a:r>
          </a:p>
          <a:p>
            <a:r>
              <a:rPr lang="ru-RU" dirty="0" smtClean="0"/>
              <a:t>Изменения в Федеральные государственные образовательные стандарты в части воспитания обучающихся (приказ </a:t>
            </a:r>
            <a:r>
              <a:rPr lang="ru-RU" dirty="0" err="1" smtClean="0"/>
              <a:t>Минпросвещения</a:t>
            </a:r>
            <a:r>
              <a:rPr lang="ru-RU" dirty="0" smtClean="0"/>
              <a:t> России от 11 декабря 2020 г. №172)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0084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491522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ЧТО НОВОГО</a:t>
            </a:r>
            <a:r>
              <a:rPr lang="ru-RU" dirty="0"/>
              <a:t>…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498" y="856649"/>
            <a:ext cx="7886700" cy="532277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4000" b="1" dirty="0"/>
              <a:t>Расширение направлений воспитательной работы, а именно включение в него направлений по формированию у обучающихся:</a:t>
            </a:r>
            <a:endParaRPr lang="ru-RU" sz="4000" dirty="0"/>
          </a:p>
          <a:p>
            <a:pPr lvl="0"/>
            <a:r>
              <a:rPr lang="ru-RU" sz="4000" dirty="0"/>
              <a:t> чувства патриотизма и гражданственности,</a:t>
            </a:r>
          </a:p>
          <a:p>
            <a:pPr lvl="0"/>
            <a:r>
              <a:rPr lang="ru-RU" sz="4000" dirty="0"/>
              <a:t> уважения к памятникам защитников Отечества и подвигов героев Отечества,</a:t>
            </a:r>
          </a:p>
          <a:p>
            <a:pPr lvl="0"/>
            <a:r>
              <a:rPr lang="ru-RU" sz="4000" dirty="0"/>
              <a:t>уважения к закону и правопорядку, </a:t>
            </a:r>
          </a:p>
          <a:p>
            <a:pPr lvl="0"/>
            <a:r>
              <a:rPr lang="ru-RU" sz="4000" dirty="0"/>
              <a:t>уважения к человеку труда и старшему поколению, взаимного уважения,</a:t>
            </a:r>
          </a:p>
          <a:p>
            <a:pPr lvl="0"/>
            <a:r>
              <a:rPr lang="ru-RU" sz="4000" dirty="0"/>
              <a:t>бережного отношения к культурному наследию и традициям многонационального народа Российской Федерации, </a:t>
            </a:r>
          </a:p>
          <a:p>
            <a:pPr lvl="0"/>
            <a:r>
              <a:rPr lang="ru-RU" sz="4000" dirty="0"/>
              <a:t>бережного отношения к природе и окружающей среде;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9527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ЧТО НОВОГО…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504" y="1579418"/>
            <a:ext cx="7886700" cy="4652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Введение таких документов по организации воспитательной работы, как:</a:t>
            </a:r>
            <a:endParaRPr lang="ru-RU" dirty="0"/>
          </a:p>
          <a:p>
            <a:pPr lvl="0"/>
            <a:r>
              <a:rPr lang="ru-RU" dirty="0"/>
              <a:t>«рабочая программа воспитания»</a:t>
            </a:r>
          </a:p>
          <a:p>
            <a:pPr lvl="0"/>
            <a:r>
              <a:rPr lang="ru-RU" dirty="0"/>
              <a:t>«календарный план воспитательной работы».</a:t>
            </a:r>
          </a:p>
          <a:p>
            <a:pPr marL="0" indent="0" algn="r">
              <a:buNone/>
            </a:pPr>
            <a:r>
              <a:rPr lang="ru-RU" dirty="0"/>
              <a:t>* </a:t>
            </a:r>
            <a:r>
              <a:rPr lang="ru-RU" i="1" dirty="0">
                <a:solidFill>
                  <a:srgbClr val="FF0000"/>
                </a:solidFill>
              </a:rPr>
              <a:t>Они должны быть включены в основную образовательную программу!</a:t>
            </a:r>
          </a:p>
          <a:p>
            <a:pPr marL="0" indent="0">
              <a:buNone/>
            </a:pPr>
            <a:r>
              <a:rPr lang="ru-RU" b="1" dirty="0"/>
              <a:t>Закрепление за образовательными организациями права на самостоятельную разработку этих документов.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58932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6222" y="211218"/>
            <a:ext cx="7886700" cy="712236"/>
          </a:xfrm>
        </p:spPr>
        <p:txBody>
          <a:bodyPr>
            <a:normAutofit/>
          </a:bodyPr>
          <a:lstStyle/>
          <a:p>
            <a:pPr algn="ctr" latinLnBrk="1"/>
            <a:r>
              <a:rPr lang="ru-RU" b="1" dirty="0" smtClean="0">
                <a:solidFill>
                  <a:srgbClr val="FF0000"/>
                </a:solidFill>
              </a:rPr>
              <a:t>Цель</a:t>
            </a:r>
            <a:r>
              <a:rPr lang="ru-RU" sz="3200" b="1" dirty="0" smtClean="0">
                <a:solidFill>
                  <a:srgbClr val="FF0000"/>
                </a:solidFill>
              </a:rPr>
              <a:t> воспитания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1366" y="1255256"/>
            <a:ext cx="7693106" cy="502041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4000" b="1" dirty="0"/>
              <a:t>Цель </a:t>
            </a:r>
            <a:r>
              <a:rPr lang="ru-RU" sz="4000" dirty="0"/>
              <a:t>воспитания -личностное развитие школьников, проявляющееся:</a:t>
            </a:r>
          </a:p>
          <a:p>
            <a:pPr marL="0" indent="0">
              <a:buNone/>
            </a:pPr>
            <a:r>
              <a:rPr lang="ru-RU" sz="4000" dirty="0"/>
              <a:t>1) в усвоении ими </a:t>
            </a:r>
            <a:r>
              <a:rPr lang="ru-RU" sz="4000" dirty="0">
                <a:solidFill>
                  <a:srgbClr val="FF0000"/>
                </a:solidFill>
              </a:rPr>
              <a:t>знаний</a:t>
            </a:r>
            <a:r>
              <a:rPr lang="ru-RU" sz="4000" dirty="0"/>
              <a:t> основных норм, которые общество выработало на основе этих ценностей (то есть, в усвоении ими социально значимых знаний); </a:t>
            </a:r>
          </a:p>
          <a:p>
            <a:pPr marL="0" indent="0">
              <a:buNone/>
            </a:pPr>
            <a:r>
              <a:rPr lang="ru-RU" sz="4000" dirty="0"/>
              <a:t>2) в развитии их позитивных </a:t>
            </a:r>
            <a:r>
              <a:rPr lang="ru-RU" sz="4000" dirty="0">
                <a:solidFill>
                  <a:srgbClr val="FF0000"/>
                </a:solidFill>
              </a:rPr>
              <a:t>отношений</a:t>
            </a:r>
            <a:r>
              <a:rPr lang="ru-RU" sz="4000" dirty="0"/>
              <a:t> к этим общественным ценностям (то есть в развитии их социально значимых отношений);</a:t>
            </a:r>
          </a:p>
          <a:p>
            <a:pPr marL="0" indent="0">
              <a:buNone/>
            </a:pPr>
            <a:r>
              <a:rPr lang="ru-RU" sz="4000" dirty="0"/>
              <a:t>3) в приобретении ими соответствующего этим ценностям </a:t>
            </a:r>
            <a:r>
              <a:rPr lang="ru-RU" sz="4000" dirty="0">
                <a:solidFill>
                  <a:srgbClr val="FF0000"/>
                </a:solidFill>
              </a:rPr>
              <a:t>опыта</a:t>
            </a:r>
            <a:r>
              <a:rPr lang="ru-RU" sz="4000" dirty="0"/>
              <a:t> поведения, опыта применения сформированных знаний и отношений на практике (то есть в приобретении ими опыта осуществления социально значимых дел).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61470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предлагает программа?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</a:t>
            </a:r>
            <a:r>
              <a:rPr lang="ru-RU" sz="3200" dirty="0" smtClean="0"/>
              <a:t>основу целей воспитания положены ценности, разделяемые всеми нами</a:t>
            </a:r>
          </a:p>
          <a:p>
            <a:r>
              <a:rPr lang="ru-RU" sz="3200" dirty="0" smtClean="0"/>
              <a:t>Цели сформулированы «</a:t>
            </a:r>
            <a:r>
              <a:rPr lang="ru-RU" sz="3200" dirty="0" err="1" smtClean="0"/>
              <a:t>рамочно</a:t>
            </a:r>
            <a:r>
              <a:rPr lang="ru-RU" sz="3200" dirty="0" smtClean="0"/>
              <a:t>», каждый педагог может конкретизировать их в соответствии с особенностями своей работы</a:t>
            </a:r>
          </a:p>
          <a:p>
            <a:r>
              <a:rPr lang="ru-RU" sz="3200" dirty="0" smtClean="0"/>
              <a:t>Определены целевые приоритеты, соответствующие разным возрастным особенностям школьников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035010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Конструктор целей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82842" y="2177716"/>
            <a:ext cx="2586790" cy="32966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 воспитании нежелательно форсирование целей</a:t>
            </a:r>
            <a:endParaRPr lang="ru-RU" sz="24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878305" y="2286000"/>
            <a:ext cx="0" cy="344103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878305" y="5727032"/>
            <a:ext cx="4752474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4087091" y="2177716"/>
            <a:ext cx="4184073" cy="31978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 </a:t>
            </a:r>
            <a:r>
              <a:rPr lang="ru-RU" sz="2400" dirty="0">
                <a:solidFill>
                  <a:schemeClr val="tx1"/>
                </a:solidFill>
              </a:rPr>
              <a:t>Приобретение школьниками опыта осуществления социально значимых дел </a:t>
            </a:r>
          </a:p>
          <a:p>
            <a:r>
              <a:rPr lang="ru-RU" sz="2400" dirty="0">
                <a:solidFill>
                  <a:schemeClr val="tx1"/>
                </a:solidFill>
              </a:rPr>
              <a:t>Развитие социально значимых отношений школьников</a:t>
            </a:r>
          </a:p>
          <a:p>
            <a:r>
              <a:rPr lang="ru-RU" sz="2400" dirty="0">
                <a:solidFill>
                  <a:schemeClr val="tx1"/>
                </a:solidFill>
              </a:rPr>
              <a:t>Усвоение школьниками социально значимых знаний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709806" y="5294259"/>
            <a:ext cx="1870363" cy="67887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ЦЕЛИ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6353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4537" y="851597"/>
            <a:ext cx="7820526" cy="5164192"/>
          </a:xfrm>
        </p:spPr>
        <p:txBody>
          <a:bodyPr>
            <a:normAutofit/>
          </a:bodyPr>
          <a:lstStyle/>
          <a:p>
            <a:pPr marL="0" indent="0" latinLnBrk="1">
              <a:lnSpc>
                <a:spcPct val="100000"/>
              </a:lnSpc>
              <a:buNone/>
            </a:pPr>
            <a:r>
              <a:rPr lang="ru-RU" sz="2400" dirty="0" smtClean="0"/>
              <a:t>Достижение </a:t>
            </a:r>
            <a:r>
              <a:rPr lang="ru-RU" sz="2400" dirty="0"/>
              <a:t>учащимися </a:t>
            </a:r>
            <a:r>
              <a:rPr lang="ru-RU" sz="2400" b="1" dirty="0"/>
              <a:t>личностных</a:t>
            </a:r>
            <a:r>
              <a:rPr lang="ru-RU" sz="2400" dirty="0"/>
              <a:t> </a:t>
            </a:r>
            <a:r>
              <a:rPr lang="ru-RU" sz="2400" dirty="0" smtClean="0"/>
              <a:t>результатов                предполагает: </a:t>
            </a:r>
            <a:endParaRPr lang="ru-RU" sz="2400" dirty="0"/>
          </a:p>
          <a:p>
            <a:pPr lvl="1" latinLnBrk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ru-RU" i="1" dirty="0"/>
              <a:t>формирование у обучающихся основ </a:t>
            </a:r>
            <a:r>
              <a:rPr lang="ru-RU" i="1" dirty="0" smtClean="0">
                <a:solidFill>
                  <a:srgbClr val="FF0000"/>
                </a:solidFill>
              </a:rPr>
              <a:t>российской      </a:t>
            </a:r>
            <a:r>
              <a:rPr lang="ru-RU" i="1" dirty="0" smtClean="0"/>
              <a:t> </a:t>
            </a:r>
            <a:r>
              <a:rPr lang="ru-RU" i="1" dirty="0"/>
              <a:t>идентичности; </a:t>
            </a:r>
          </a:p>
          <a:p>
            <a:pPr lvl="1" latinLnBrk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ru-RU" i="1" dirty="0"/>
              <a:t>готовность обучающихся к </a:t>
            </a:r>
            <a:r>
              <a:rPr lang="ru-RU" i="1" dirty="0">
                <a:solidFill>
                  <a:srgbClr val="FF0000"/>
                </a:solidFill>
              </a:rPr>
              <a:t>саморазвитию</a:t>
            </a:r>
            <a:r>
              <a:rPr lang="ru-RU" i="1" dirty="0"/>
              <a:t>; </a:t>
            </a:r>
          </a:p>
          <a:p>
            <a:pPr lvl="1" latinLnBrk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ru-RU" i="1" dirty="0">
                <a:solidFill>
                  <a:srgbClr val="FF0000"/>
                </a:solidFill>
              </a:rPr>
              <a:t>мотивацию</a:t>
            </a:r>
            <a:r>
              <a:rPr lang="ru-RU" i="1" dirty="0"/>
              <a:t> к познанию и обучению; </a:t>
            </a:r>
          </a:p>
          <a:p>
            <a:pPr lvl="1" latinLnBrk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ru-RU" i="1" dirty="0">
                <a:solidFill>
                  <a:srgbClr val="FF0000"/>
                </a:solidFill>
              </a:rPr>
              <a:t>ценностные</a:t>
            </a:r>
            <a:r>
              <a:rPr lang="ru-RU" i="1" dirty="0"/>
              <a:t> установки и социально-значимые </a:t>
            </a:r>
            <a:r>
              <a:rPr lang="ru-RU" i="1" dirty="0" smtClean="0"/>
              <a:t>        качества  </a:t>
            </a:r>
            <a:r>
              <a:rPr lang="ru-RU" i="1" dirty="0"/>
              <a:t>личности; </a:t>
            </a:r>
          </a:p>
          <a:p>
            <a:pPr lvl="1" latinLnBrk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ru-RU" i="1" dirty="0">
                <a:solidFill>
                  <a:srgbClr val="FF0000"/>
                </a:solidFill>
              </a:rPr>
              <a:t>активное</a:t>
            </a:r>
            <a:r>
              <a:rPr lang="ru-RU" i="1" dirty="0"/>
              <a:t> участие в социально-значимой </a:t>
            </a:r>
            <a:r>
              <a:rPr lang="ru-RU" i="1" dirty="0" smtClean="0"/>
              <a:t>                  деятельности</a:t>
            </a:r>
            <a:r>
              <a:rPr lang="ru-RU" i="1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1752007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1198</TotalTime>
  <Words>1130</Words>
  <Application>Microsoft Office PowerPoint</Application>
  <PresentationFormat>Экран (4:3)</PresentationFormat>
  <Paragraphs>151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Calibri</vt:lpstr>
      <vt:lpstr>Calibri Light</vt:lpstr>
      <vt:lpstr>Symbol</vt:lpstr>
      <vt:lpstr>Times New Roman</vt:lpstr>
      <vt:lpstr>Wingdings</vt:lpstr>
      <vt:lpstr>Office Theme</vt:lpstr>
      <vt:lpstr>Воспитание как приоритет в образовании</vt:lpstr>
      <vt:lpstr>Презентация PowerPoint</vt:lpstr>
      <vt:lpstr>Приоритетная задача национального проекта «Образование»</vt:lpstr>
      <vt:lpstr>ЧТО НОВОГО…</vt:lpstr>
      <vt:lpstr>ЧТО НОВОГО…</vt:lpstr>
      <vt:lpstr>Цель воспитания </vt:lpstr>
      <vt:lpstr>Что предлагает программа?</vt:lpstr>
      <vt:lpstr>Конструктор целей</vt:lpstr>
      <vt:lpstr>Презентация PowerPoint</vt:lpstr>
      <vt:lpstr>Презентация PowerPoint</vt:lpstr>
      <vt:lpstr>Поколение «Альфа»</vt:lpstr>
      <vt:lpstr>Новая примерная программа: </vt:lpstr>
      <vt:lpstr>Презентация PowerPoint</vt:lpstr>
      <vt:lpstr>Шаг 1.Обучение педагогов основам эффективной стратегии воспитания</vt:lpstr>
      <vt:lpstr>О двух стратегиях воспитания</vt:lpstr>
      <vt:lpstr>Шаг 2. Совершенствование совместной деятельности (через создание творческих групп сопровождения)</vt:lpstr>
      <vt:lpstr>Шаг 2. Совершенствование совместной деятельности (через создание творческих групп сопровождения)</vt:lpstr>
      <vt:lpstr>Шаг 3. Организация контроля личностного развития школьников, нуждающихся в особом внимании (через минипедсоветы)</vt:lpstr>
      <vt:lpstr>Презентация PowerPoint</vt:lpstr>
      <vt:lpstr>Вместо эпилога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Владелец</cp:lastModifiedBy>
  <cp:revision>93</cp:revision>
  <cp:lastPrinted>2021-08-25T06:13:32Z</cp:lastPrinted>
  <dcterms:created xsi:type="dcterms:W3CDTF">2019-02-21T15:01:25Z</dcterms:created>
  <dcterms:modified xsi:type="dcterms:W3CDTF">2021-08-25T06:13:48Z</dcterms:modified>
</cp:coreProperties>
</file>